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27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122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981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10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221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165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02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89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928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133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57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C1BE1-A5BF-4993-A126-7AA4D550DC37}" type="datetimeFigureOut">
              <a:rPr lang="ko-KR" altLang="en-US" smtClean="0"/>
              <a:t>2018-09-05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528F8-35D2-4FE8-855A-001BCDD705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552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70466" y="638175"/>
            <a:ext cx="10532533" cy="242966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/>
              <a:t>당신밖에 모르는 친구</a:t>
            </a:r>
            <a:r>
              <a:rPr lang="en-US" altLang="ko-KR" sz="3200" dirty="0" smtClean="0"/>
              <a:t>….</a:t>
            </a:r>
            <a:r>
              <a:rPr lang="ko-KR" altLang="en-US" sz="3200" dirty="0" smtClean="0"/>
              <a:t> </a:t>
            </a:r>
            <a:r>
              <a:rPr lang="en-US" altLang="ko-KR" sz="3200" dirty="0" smtClean="0"/>
              <a:t/>
            </a:r>
            <a:br>
              <a:rPr lang="en-US" altLang="ko-KR" sz="3200" dirty="0" smtClean="0"/>
            </a:br>
            <a:r>
              <a:rPr lang="ko-KR" altLang="en-US" sz="3200" dirty="0" smtClean="0"/>
              <a:t>여러분은 그 친구에 대해 </a:t>
            </a:r>
            <a:r>
              <a:rPr lang="en-US" altLang="ko-KR" sz="3200" dirty="0" smtClean="0"/>
              <a:t/>
            </a:r>
            <a:br>
              <a:rPr lang="en-US" altLang="ko-KR" sz="3200" dirty="0" smtClean="0"/>
            </a:br>
            <a:r>
              <a:rPr lang="ko-KR" altLang="en-US" sz="3200" dirty="0" smtClean="0"/>
              <a:t>얼마나 알고 계신가요</a:t>
            </a:r>
            <a:r>
              <a:rPr lang="en-US" altLang="ko-KR" sz="3200" dirty="0" smtClean="0"/>
              <a:t>?</a:t>
            </a:r>
            <a:endParaRPr lang="ko-KR" altLang="en-US" sz="24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262533" y="5542622"/>
            <a:ext cx="2040466" cy="524934"/>
          </a:xfrm>
        </p:spPr>
        <p:txBody>
          <a:bodyPr/>
          <a:lstStyle/>
          <a:p>
            <a:r>
              <a:rPr lang="en-US" altLang="ko-KR" b="1" dirty="0" smtClean="0"/>
              <a:t>1</a:t>
            </a:r>
            <a:r>
              <a:rPr lang="ko-KR" altLang="en-US" b="1" dirty="0" smtClean="0"/>
              <a:t>조 오윤석</a:t>
            </a:r>
            <a:endParaRPr lang="ko-KR" altLang="en-US" b="1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863600" y="3539065"/>
            <a:ext cx="10532533" cy="6465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800" b="1" dirty="0" smtClean="0"/>
              <a:t>▶ </a:t>
            </a:r>
            <a:r>
              <a:rPr lang="ko-KR" altLang="en-US" sz="2800" b="1" dirty="0" err="1" smtClean="0"/>
              <a:t>머신러닝을</a:t>
            </a:r>
            <a:r>
              <a:rPr lang="ko-KR" altLang="en-US" sz="2800" b="1" dirty="0" smtClean="0"/>
              <a:t> 통한 </a:t>
            </a:r>
            <a:r>
              <a:rPr lang="ko-KR" altLang="en-US" sz="2800" b="1" dirty="0" smtClean="0"/>
              <a:t>애견</a:t>
            </a:r>
            <a:r>
              <a:rPr lang="ko-KR" altLang="en-US" sz="2800" b="1" dirty="0" smtClean="0"/>
              <a:t> </a:t>
            </a:r>
            <a:r>
              <a:rPr lang="ko-KR" altLang="en-US" sz="2800" b="1" dirty="0" smtClean="0"/>
              <a:t>음성 인식 </a:t>
            </a:r>
            <a:r>
              <a:rPr lang="en-US" altLang="ko-KR" sz="2800" b="1" dirty="0" smtClean="0"/>
              <a:t>(Bark Sound Recognition)</a:t>
            </a:r>
            <a:endParaRPr lang="ko-KR" altLang="en-US" sz="2800" b="1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299508" y="4682067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77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dirty="0" smtClean="0">
                <a:solidFill>
                  <a:schemeClr val="tx1"/>
                </a:solidFill>
              </a:rPr>
              <a:t>. </a:t>
            </a:r>
            <a:r>
              <a:rPr lang="ko-KR" altLang="en-US" b="1" dirty="0" smtClean="0">
                <a:solidFill>
                  <a:schemeClr val="tx1"/>
                </a:solidFill>
              </a:rPr>
              <a:t>대안 수립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970716" y="1401782"/>
            <a:ext cx="3568171" cy="46300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smtClean="0"/>
              <a:t>데이터 셋 확보</a:t>
            </a:r>
            <a:endParaRPr lang="ko-KR" altLang="en-US" sz="20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66" y="2286000"/>
            <a:ext cx="4171872" cy="3017802"/>
          </a:xfrm>
          <a:prstGeom prst="rect">
            <a:avLst/>
          </a:prstGeom>
        </p:spPr>
      </p:pic>
      <p:sp>
        <p:nvSpPr>
          <p:cNvPr id="7" name="부제목 2"/>
          <p:cNvSpPr txBox="1">
            <a:spLocks/>
          </p:cNvSpPr>
          <p:nvPr/>
        </p:nvSpPr>
        <p:spPr>
          <a:xfrm>
            <a:off x="6936238" y="1401782"/>
            <a:ext cx="4168184" cy="46300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smtClean="0"/>
              <a:t> 분석 방법론 명시 </a:t>
            </a:r>
            <a:r>
              <a:rPr lang="en-US" altLang="ko-KR" sz="2000" b="1" dirty="0" smtClean="0">
                <a:sym typeface="Wingdings" panose="05000000000000000000" pitchFamily="2" charset="2"/>
              </a:rPr>
              <a:t>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재현 가능</a:t>
            </a:r>
            <a:endParaRPr lang="ko-KR" altLang="en-US" sz="2000" b="1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779" y="2546879"/>
            <a:ext cx="5301192" cy="2368021"/>
          </a:xfrm>
          <a:prstGeom prst="rect">
            <a:avLst/>
          </a:prstGeom>
        </p:spPr>
      </p:pic>
      <p:sp>
        <p:nvSpPr>
          <p:cNvPr id="3" name="오른쪽 중괄호 2"/>
          <p:cNvSpPr/>
          <p:nvPr/>
        </p:nvSpPr>
        <p:spPr>
          <a:xfrm rot="5400000">
            <a:off x="5566973" y="3833426"/>
            <a:ext cx="323850" cy="3515503"/>
          </a:xfrm>
          <a:prstGeom prst="rightBrace">
            <a:avLst/>
          </a:prstGeom>
          <a:noFill/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863600" y="5891740"/>
            <a:ext cx="10532533" cy="6465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b="1" dirty="0" smtClean="0"/>
              <a:t>▶ </a:t>
            </a:r>
            <a:r>
              <a:rPr lang="ko-KR" altLang="en-US" sz="2400" b="1" dirty="0" err="1" smtClean="0"/>
              <a:t>머신러닝을</a:t>
            </a:r>
            <a:r>
              <a:rPr lang="ko-KR" altLang="en-US" sz="2400" b="1" dirty="0" smtClean="0"/>
              <a:t> 통한 </a:t>
            </a:r>
            <a:r>
              <a:rPr lang="ko-KR" altLang="en-US" sz="2400" b="1" dirty="0" smtClean="0"/>
              <a:t>애견</a:t>
            </a:r>
            <a:r>
              <a:rPr lang="ko-KR" altLang="en-US" sz="2400" b="1" dirty="0" smtClean="0"/>
              <a:t> </a:t>
            </a:r>
            <a:r>
              <a:rPr lang="ko-KR" altLang="en-US" sz="2400" b="1" dirty="0" smtClean="0"/>
              <a:t>음성 인식 </a:t>
            </a:r>
            <a:r>
              <a:rPr lang="en-US" altLang="ko-KR" sz="2400" b="1" dirty="0" smtClean="0"/>
              <a:t>(Bark Sound Recognition)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07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3714750" y="838199"/>
            <a:ext cx="4543425" cy="151447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sz="6000" b="1" dirty="0" smtClean="0">
                <a:solidFill>
                  <a:schemeClr val="tx1"/>
                </a:solidFill>
              </a:rPr>
              <a:t>목 차</a:t>
            </a:r>
            <a:r>
              <a:rPr lang="ko-KR" altLang="en-US" sz="3200" b="1" dirty="0" smtClean="0">
                <a:solidFill>
                  <a:schemeClr val="tx1"/>
                </a:solidFill>
              </a:rPr>
              <a:t>  </a:t>
            </a:r>
            <a:endParaRPr lang="en-US" altLang="ko-KR" sz="3200" b="1" dirty="0" smtClean="0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657350" y="3540636"/>
            <a:ext cx="6096000" cy="168296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chemeClr val="tx1"/>
                </a:solidFill>
              </a:rPr>
              <a:t>현상분석</a:t>
            </a:r>
            <a:endParaRPr lang="en-US" altLang="ko-KR" sz="2400" dirty="0" smtClean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chemeClr val="tx1"/>
                </a:solidFill>
              </a:rPr>
              <a:t>문제점 도출</a:t>
            </a:r>
            <a:endParaRPr lang="en-US" altLang="ko-KR" sz="2400" dirty="0" smtClean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chemeClr val="tx1"/>
                </a:solidFill>
              </a:rPr>
              <a:t>대안 수립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790700" y="-3810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504950" y="3686175"/>
            <a:ext cx="0" cy="1514475"/>
          </a:xfrm>
          <a:prstGeom prst="line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2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1. </a:t>
            </a:r>
            <a:r>
              <a:rPr lang="ko-KR" altLang="en-US" b="1" dirty="0" smtClean="0">
                <a:solidFill>
                  <a:schemeClr val="tx1"/>
                </a:solidFill>
              </a:rPr>
              <a:t>현상분석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37" y="1660993"/>
            <a:ext cx="6058425" cy="4511207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6610349" y="2181458"/>
            <a:ext cx="5248276" cy="34702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- </a:t>
            </a:r>
            <a:r>
              <a:rPr lang="ko-KR" altLang="en-US" b="1" dirty="0" smtClean="0">
                <a:solidFill>
                  <a:schemeClr val="tx1"/>
                </a:solidFill>
              </a:rPr>
              <a:t>애견 시장은 연간 </a:t>
            </a:r>
            <a:r>
              <a:rPr lang="en-US" altLang="ko-KR" b="1" dirty="0" smtClean="0">
                <a:solidFill>
                  <a:schemeClr val="tx1"/>
                </a:solidFill>
              </a:rPr>
              <a:t>6</a:t>
            </a:r>
            <a:r>
              <a:rPr lang="ko-KR" altLang="en-US" b="1" dirty="0" smtClean="0">
                <a:solidFill>
                  <a:schemeClr val="tx1"/>
                </a:solidFill>
              </a:rPr>
              <a:t>조원에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tx1"/>
                </a:solidFill>
              </a:rPr>
              <a:t> </a:t>
            </a:r>
            <a:r>
              <a:rPr lang="ko-KR" altLang="en-US" b="1" dirty="0" smtClean="0">
                <a:solidFill>
                  <a:schemeClr val="tx1"/>
                </a:solidFill>
              </a:rPr>
              <a:t> 이를 정도로 커다란 시장으로 발전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tx1"/>
                </a:solidFill>
              </a:rPr>
              <a:t> </a:t>
            </a:r>
            <a:r>
              <a:rPr lang="en-US" altLang="ko-KR" b="1" dirty="0" smtClean="0">
                <a:solidFill>
                  <a:schemeClr val="tx1"/>
                </a:solidFill>
              </a:rPr>
              <a:t>  (</a:t>
            </a:r>
            <a:r>
              <a:rPr lang="ko-KR" altLang="en-US" b="1" dirty="0" smtClean="0">
                <a:solidFill>
                  <a:schemeClr val="tx1"/>
                </a:solidFill>
              </a:rPr>
              <a:t>참고 </a:t>
            </a:r>
            <a:r>
              <a:rPr lang="en-US" altLang="ko-KR" b="1" dirty="0" smtClean="0">
                <a:solidFill>
                  <a:schemeClr val="tx1"/>
                </a:solidFill>
              </a:rPr>
              <a:t>: </a:t>
            </a:r>
            <a:r>
              <a:rPr lang="ko-KR" altLang="en-US" b="1" dirty="0" smtClean="0">
                <a:solidFill>
                  <a:schemeClr val="tx1"/>
                </a:solidFill>
              </a:rPr>
              <a:t>음료 시장 규모 </a:t>
            </a:r>
            <a:r>
              <a:rPr lang="en-US" altLang="ko-KR" b="1" dirty="0" smtClean="0">
                <a:solidFill>
                  <a:schemeClr val="tx1"/>
                </a:solidFill>
              </a:rPr>
              <a:t>3.9</a:t>
            </a:r>
            <a:r>
              <a:rPr lang="ko-KR" altLang="en-US" b="1" dirty="0" smtClean="0">
                <a:solidFill>
                  <a:schemeClr val="tx1"/>
                </a:solidFill>
              </a:rPr>
              <a:t>조 </a:t>
            </a:r>
            <a:r>
              <a:rPr lang="en-US" altLang="ko-KR" b="1" dirty="0" smtClean="0">
                <a:solidFill>
                  <a:schemeClr val="tx1"/>
                </a:solidFill>
              </a:rPr>
              <a:t>(2017</a:t>
            </a:r>
            <a:r>
              <a:rPr lang="ko-KR" altLang="en-US" b="1" dirty="0" smtClean="0">
                <a:solidFill>
                  <a:schemeClr val="tx1"/>
                </a:solidFill>
              </a:rPr>
              <a:t>년 기준</a:t>
            </a:r>
            <a:r>
              <a:rPr lang="en-US" altLang="ko-KR" b="1" dirty="0" smtClean="0">
                <a:solidFill>
                  <a:schemeClr val="tx1"/>
                </a:solidFill>
              </a:rPr>
              <a:t>))</a:t>
            </a:r>
          </a:p>
          <a:p>
            <a:pPr>
              <a:lnSpc>
                <a:spcPct val="150000"/>
              </a:lnSpc>
            </a:pPr>
            <a:endParaRPr lang="en-US" altLang="ko-KR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- 1</a:t>
            </a:r>
            <a:r>
              <a:rPr lang="ko-KR" altLang="en-US" b="1" dirty="0" smtClean="0">
                <a:solidFill>
                  <a:schemeClr val="tx1"/>
                </a:solidFill>
              </a:rPr>
              <a:t>인 가족의 증가로 인해 애완동물</a:t>
            </a:r>
            <a:r>
              <a:rPr lang="en-US" altLang="ko-KR" b="1" dirty="0" smtClean="0">
                <a:solidFill>
                  <a:schemeClr val="tx1"/>
                </a:solidFill>
              </a:rPr>
              <a:t>(</a:t>
            </a:r>
            <a:r>
              <a:rPr lang="ko-KR" altLang="en-US" b="1" dirty="0" smtClean="0">
                <a:solidFill>
                  <a:schemeClr val="tx1"/>
                </a:solidFill>
              </a:rPr>
              <a:t>강아지</a:t>
            </a:r>
            <a:r>
              <a:rPr lang="en-US" altLang="ko-KR" b="1" dirty="0" smtClean="0">
                <a:solidFill>
                  <a:schemeClr val="tx1"/>
                </a:solidFill>
              </a:rPr>
              <a:t>)</a:t>
            </a:r>
            <a:r>
              <a:rPr lang="ko-KR" altLang="en-US" b="1" dirty="0" smtClean="0">
                <a:solidFill>
                  <a:schemeClr val="tx1"/>
                </a:solidFill>
              </a:rPr>
              <a:t>을</a:t>
            </a:r>
            <a:endParaRPr lang="en-US" altLang="ko-KR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chemeClr val="tx1"/>
                </a:solidFill>
              </a:rPr>
              <a:t>   </a:t>
            </a:r>
            <a:r>
              <a:rPr lang="ko-KR" altLang="en-US" b="1" dirty="0" smtClean="0">
                <a:solidFill>
                  <a:schemeClr val="tx1"/>
                </a:solidFill>
              </a:rPr>
              <a:t>가족처럼 여기는 분위기 확산 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910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1. </a:t>
            </a:r>
            <a:r>
              <a:rPr lang="ko-KR" altLang="en-US" b="1" dirty="0" smtClean="0">
                <a:solidFill>
                  <a:schemeClr val="tx1"/>
                </a:solidFill>
              </a:rPr>
              <a:t>현상분석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부제목 2"/>
          <p:cNvSpPr>
            <a:spLocks noGrp="1"/>
          </p:cNvSpPr>
          <p:nvPr>
            <p:ph type="subTitle" idx="1"/>
          </p:nvPr>
        </p:nvSpPr>
        <p:spPr>
          <a:xfrm>
            <a:off x="1470554" y="2240220"/>
            <a:ext cx="2040466" cy="400320"/>
          </a:xfrm>
        </p:spPr>
        <p:txBody>
          <a:bodyPr/>
          <a:lstStyle/>
          <a:p>
            <a:r>
              <a:rPr lang="ko-KR" altLang="en-US" sz="1800" b="1" dirty="0" smtClean="0"/>
              <a:t>고급간식</a:t>
            </a:r>
            <a:endParaRPr lang="ko-KR" altLang="en-US" sz="1800" b="1" dirty="0"/>
          </a:p>
        </p:txBody>
      </p:sp>
      <p:sp>
        <p:nvSpPr>
          <p:cNvPr id="14" name="부제목 2"/>
          <p:cNvSpPr txBox="1">
            <a:spLocks/>
          </p:cNvSpPr>
          <p:nvPr/>
        </p:nvSpPr>
        <p:spPr>
          <a:xfrm>
            <a:off x="5452533" y="2240220"/>
            <a:ext cx="2040466" cy="400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smtClean="0"/>
              <a:t>호텔</a:t>
            </a:r>
            <a:endParaRPr lang="ko-KR" altLang="en-US" sz="1800" b="1" dirty="0"/>
          </a:p>
        </p:txBody>
      </p:sp>
      <p:sp>
        <p:nvSpPr>
          <p:cNvPr id="15" name="부제목 2"/>
          <p:cNvSpPr txBox="1">
            <a:spLocks/>
          </p:cNvSpPr>
          <p:nvPr/>
        </p:nvSpPr>
        <p:spPr>
          <a:xfrm>
            <a:off x="9304815" y="2240220"/>
            <a:ext cx="2040466" cy="400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smtClean="0"/>
              <a:t>스마트 기기</a:t>
            </a:r>
            <a:endParaRPr lang="ko-KR" altLang="en-US" sz="1800" b="1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1" y="2657475"/>
            <a:ext cx="3771900" cy="373885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538" y="2657475"/>
            <a:ext cx="3517902" cy="3764606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528" y="2657475"/>
            <a:ext cx="3436514" cy="3764606"/>
          </a:xfrm>
          <a:prstGeom prst="rect">
            <a:avLst/>
          </a:prstGeom>
        </p:spPr>
      </p:pic>
      <p:sp>
        <p:nvSpPr>
          <p:cNvPr id="19" name="부제목 2"/>
          <p:cNvSpPr txBox="1">
            <a:spLocks/>
          </p:cNvSpPr>
          <p:nvPr/>
        </p:nvSpPr>
        <p:spPr>
          <a:xfrm>
            <a:off x="364596" y="1336539"/>
            <a:ext cx="5559954" cy="52493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 smtClean="0"/>
              <a:t>- </a:t>
            </a:r>
            <a:r>
              <a:rPr lang="ko-KR" altLang="en-US" b="1" dirty="0" smtClean="0"/>
              <a:t>상품과 서비스가 세분화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고급화되는 추세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8036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1. </a:t>
            </a:r>
            <a:r>
              <a:rPr lang="ko-KR" altLang="en-US" b="1" dirty="0" smtClean="0">
                <a:solidFill>
                  <a:schemeClr val="tx1"/>
                </a:solidFill>
              </a:rPr>
              <a:t>현상분석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864" y="2242022"/>
            <a:ext cx="9487722" cy="4063528"/>
          </a:xfrm>
          <a:prstGeom prst="rect">
            <a:avLst/>
          </a:prstGeom>
        </p:spPr>
      </p:pic>
      <p:sp>
        <p:nvSpPr>
          <p:cNvPr id="20" name="부제목 2"/>
          <p:cNvSpPr txBox="1">
            <a:spLocks/>
          </p:cNvSpPr>
          <p:nvPr/>
        </p:nvSpPr>
        <p:spPr>
          <a:xfrm>
            <a:off x="107421" y="1393689"/>
            <a:ext cx="6350529" cy="5249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중소기업은 물론 대기업까지 애견시장에 가세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8700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2. </a:t>
            </a:r>
            <a:r>
              <a:rPr lang="ko-KR" altLang="en-US" b="1" dirty="0" smtClean="0">
                <a:solidFill>
                  <a:schemeClr val="tx1"/>
                </a:solidFill>
              </a:rPr>
              <a:t>문제점 분석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5017558" y="1224493"/>
            <a:ext cx="6688667" cy="1526116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/>
              <a:t/>
            </a:r>
            <a:br>
              <a:rPr lang="en-US" altLang="ko-KR" sz="2000" b="1" dirty="0"/>
            </a:b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외형적인 부분에 치우쳐 커지고 있는 애견시장</a:t>
            </a: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 smtClean="0"/>
              <a:t>- </a:t>
            </a:r>
            <a:r>
              <a:rPr lang="ko-KR" altLang="en-US" sz="2000" b="1" dirty="0" smtClean="0"/>
              <a:t>애견을 제대로 이해하고 인식하려는 노력은 부족 </a:t>
            </a: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 smtClean="0"/>
              <a:t>  (Bark Sound Recognition</a:t>
            </a:r>
            <a:r>
              <a:rPr lang="ko-KR" altLang="en-US" sz="2000" b="1" dirty="0" smtClean="0"/>
              <a:t>에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대한 성공 비즈니스 부재</a:t>
            </a:r>
            <a:r>
              <a:rPr lang="en-US" altLang="ko-KR" sz="2000" b="1" dirty="0" smtClean="0"/>
              <a:t>) </a:t>
            </a:r>
            <a:endParaRPr lang="ko-KR" altLang="en-US" sz="20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92" y="1998722"/>
            <a:ext cx="3586501" cy="412447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057" y="1540907"/>
            <a:ext cx="948201" cy="122318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561" y="2971800"/>
            <a:ext cx="6250414" cy="1590675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9505950" y="3895725"/>
            <a:ext cx="1323975" cy="2857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561" y="4724400"/>
            <a:ext cx="6250414" cy="1704975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7439025" y="5181600"/>
            <a:ext cx="1457325" cy="2857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25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dirty="0" smtClean="0">
                <a:solidFill>
                  <a:schemeClr val="tx1"/>
                </a:solidFill>
              </a:rPr>
              <a:t>. </a:t>
            </a:r>
            <a:r>
              <a:rPr lang="ko-KR" altLang="en-US" b="1" dirty="0" smtClean="0">
                <a:solidFill>
                  <a:schemeClr val="tx1"/>
                </a:solidFill>
              </a:rPr>
              <a:t>대안 수립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3" name="부제목 2"/>
          <p:cNvSpPr>
            <a:spLocks noGrp="1"/>
          </p:cNvSpPr>
          <p:nvPr>
            <p:ph type="subTitle" idx="1"/>
          </p:nvPr>
        </p:nvSpPr>
        <p:spPr>
          <a:xfrm>
            <a:off x="1756378" y="2814006"/>
            <a:ext cx="3289426" cy="837271"/>
          </a:xfrm>
        </p:spPr>
        <p:txBody>
          <a:bodyPr>
            <a:normAutofit/>
          </a:bodyPr>
          <a:lstStyle/>
          <a:p>
            <a:r>
              <a:rPr lang="en-US" altLang="ko-KR" sz="2000" b="1" dirty="0" smtClean="0"/>
              <a:t>‘</a:t>
            </a:r>
            <a:r>
              <a:rPr lang="ko-KR" altLang="en-US" sz="2000" b="1" dirty="0" smtClean="0"/>
              <a:t>울음</a:t>
            </a:r>
            <a:r>
              <a:rPr lang="en-US" altLang="ko-KR" sz="2000" b="1" dirty="0" smtClean="0"/>
              <a:t>’</a:t>
            </a:r>
            <a:r>
              <a:rPr lang="ko-KR" altLang="en-US" sz="2000" b="1" dirty="0" smtClean="0"/>
              <a:t>으로 반응을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알 수 있지 않을까</a:t>
            </a:r>
            <a:r>
              <a:rPr lang="en-US" altLang="ko-KR" sz="2000" b="1" dirty="0" smtClean="0"/>
              <a:t>?</a:t>
            </a:r>
            <a:endParaRPr lang="ko-KR" altLang="en-US" sz="2000" b="1" dirty="0"/>
          </a:p>
        </p:txBody>
      </p:sp>
      <p:sp>
        <p:nvSpPr>
          <p:cNvPr id="14" name="부제목 2"/>
          <p:cNvSpPr txBox="1">
            <a:spLocks/>
          </p:cNvSpPr>
          <p:nvPr/>
        </p:nvSpPr>
        <p:spPr>
          <a:xfrm>
            <a:off x="7809038" y="1325000"/>
            <a:ext cx="3845329" cy="816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smtClean="0"/>
              <a:t>말 못하는 </a:t>
            </a:r>
            <a:r>
              <a:rPr lang="ko-KR" altLang="en-US" sz="2000" b="1" dirty="0" smtClean="0"/>
              <a:t>강아지</a:t>
            </a:r>
            <a:r>
              <a:rPr lang="ko-KR" altLang="en-US" sz="2000" b="1" dirty="0" smtClean="0"/>
              <a:t>이기에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반응을 제대로 알 수 없음</a:t>
            </a:r>
            <a:endParaRPr lang="ko-KR" altLang="en-US" sz="2000" dirty="0" smtClean="0"/>
          </a:p>
          <a:p>
            <a:endParaRPr lang="ko-KR" altLang="en-US" sz="2000" b="1" dirty="0"/>
          </a:p>
        </p:txBody>
      </p:sp>
      <p:sp>
        <p:nvSpPr>
          <p:cNvPr id="20" name="부제목 2"/>
          <p:cNvSpPr txBox="1">
            <a:spLocks/>
          </p:cNvSpPr>
          <p:nvPr/>
        </p:nvSpPr>
        <p:spPr>
          <a:xfrm>
            <a:off x="1632278" y="1276455"/>
            <a:ext cx="3913312" cy="837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smtClean="0"/>
              <a:t>말 못하는 아기이기에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반응을 제대로 알 수 없음</a:t>
            </a:r>
            <a:endParaRPr lang="ko-KR" altLang="en-US" sz="2000" dirty="0" smtClean="0"/>
          </a:p>
          <a:p>
            <a:endParaRPr lang="ko-KR" altLang="en-US" sz="2000" b="1" dirty="0"/>
          </a:p>
        </p:txBody>
      </p:sp>
      <p:sp>
        <p:nvSpPr>
          <p:cNvPr id="21" name="부제목 2"/>
          <p:cNvSpPr txBox="1">
            <a:spLocks/>
          </p:cNvSpPr>
          <p:nvPr/>
        </p:nvSpPr>
        <p:spPr>
          <a:xfrm>
            <a:off x="7947616" y="2767311"/>
            <a:ext cx="3568171" cy="816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dirty="0" smtClean="0"/>
              <a:t>‘</a:t>
            </a:r>
            <a:r>
              <a:rPr lang="ko-KR" altLang="en-US" sz="2000" b="1" dirty="0" smtClean="0"/>
              <a:t>짖음</a:t>
            </a:r>
            <a:r>
              <a:rPr lang="en-US" altLang="ko-KR" sz="2000" b="1" dirty="0" smtClean="0"/>
              <a:t>’</a:t>
            </a:r>
            <a:r>
              <a:rPr lang="ko-KR" altLang="en-US" sz="2000" b="1" dirty="0" smtClean="0"/>
              <a:t>으로 반응을 </a:t>
            </a:r>
            <a:endParaRPr lang="en-US" altLang="ko-KR" sz="2000" b="1" dirty="0" smtClean="0"/>
          </a:p>
          <a:p>
            <a:r>
              <a:rPr lang="ko-KR" altLang="en-US" sz="2000" b="1" dirty="0" smtClean="0"/>
              <a:t>알 수 있지 않을까</a:t>
            </a:r>
            <a:r>
              <a:rPr lang="en-US" altLang="ko-KR" sz="2000" b="1" dirty="0" smtClean="0"/>
              <a:t>?</a:t>
            </a:r>
            <a:endParaRPr lang="ko-KR" altLang="en-US" sz="2000" b="1" dirty="0"/>
          </a:p>
        </p:txBody>
      </p:sp>
      <p:sp>
        <p:nvSpPr>
          <p:cNvPr id="22" name="아래쪽 화살표 21"/>
          <p:cNvSpPr/>
          <p:nvPr/>
        </p:nvSpPr>
        <p:spPr>
          <a:xfrm>
            <a:off x="9465001" y="2259525"/>
            <a:ext cx="533400" cy="400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>
            <a:off x="3127976" y="2250249"/>
            <a:ext cx="533400" cy="400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85" y="4410075"/>
            <a:ext cx="5928765" cy="1933576"/>
          </a:xfrm>
          <a:prstGeom prst="rect">
            <a:avLst/>
          </a:prstGeom>
        </p:spPr>
      </p:pic>
      <p:sp>
        <p:nvSpPr>
          <p:cNvPr id="26" name="아래쪽 화살표 25"/>
          <p:cNvSpPr/>
          <p:nvPr/>
        </p:nvSpPr>
        <p:spPr>
          <a:xfrm>
            <a:off x="3084109" y="3837722"/>
            <a:ext cx="533400" cy="400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2390775" y="5781584"/>
            <a:ext cx="2990850" cy="2866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아래쪽 화살표 28"/>
          <p:cNvSpPr/>
          <p:nvPr/>
        </p:nvSpPr>
        <p:spPr>
          <a:xfrm>
            <a:off x="9465001" y="3837722"/>
            <a:ext cx="533400" cy="4000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/>
          <p:cNvCxnSpPr/>
          <p:nvPr/>
        </p:nvCxnSpPr>
        <p:spPr>
          <a:xfrm>
            <a:off x="7105650" y="1325000"/>
            <a:ext cx="9525" cy="501865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부제목 2"/>
          <p:cNvSpPr txBox="1">
            <a:spLocks/>
          </p:cNvSpPr>
          <p:nvPr/>
        </p:nvSpPr>
        <p:spPr>
          <a:xfrm>
            <a:off x="7572375" y="4503607"/>
            <a:ext cx="4324349" cy="18876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ko-KR" altLang="en-US" sz="1800" b="1" dirty="0" smtClean="0"/>
              <a:t>아기 울음 소리를 인간의 언어로 </a:t>
            </a:r>
            <a:endParaRPr lang="en-US" altLang="ko-KR" sz="1800" b="1" dirty="0" smtClean="0"/>
          </a:p>
          <a:p>
            <a:pPr>
              <a:lnSpc>
                <a:spcPct val="170000"/>
              </a:lnSpc>
            </a:pPr>
            <a:r>
              <a:rPr lang="ko-KR" altLang="en-US" sz="1800" b="1" dirty="0" smtClean="0"/>
              <a:t>해석하는 과정을 애견 음성 분석에 </a:t>
            </a:r>
            <a:endParaRPr lang="en-US" altLang="ko-KR" sz="1800" b="1" dirty="0" smtClean="0"/>
          </a:p>
          <a:p>
            <a:pPr>
              <a:lnSpc>
                <a:spcPct val="170000"/>
              </a:lnSpc>
            </a:pPr>
            <a:r>
              <a:rPr lang="ko-KR" altLang="en-US" sz="1800" b="1" dirty="0" smtClean="0"/>
              <a:t>적용해 </a:t>
            </a:r>
            <a:r>
              <a:rPr lang="ko-KR" altLang="en-US" sz="1800" b="1" dirty="0" err="1" smtClean="0"/>
              <a:t>보는건</a:t>
            </a:r>
            <a:r>
              <a:rPr lang="ko-KR" altLang="en-US" sz="1800" b="1" dirty="0" smtClean="0"/>
              <a:t> 어떨까</a:t>
            </a:r>
            <a:r>
              <a:rPr lang="en-US" altLang="ko-KR" sz="1800" b="1" dirty="0" smtClean="0"/>
              <a:t>?</a:t>
            </a:r>
            <a:endParaRPr lang="ko-KR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65857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dirty="0" smtClean="0">
                <a:solidFill>
                  <a:schemeClr val="tx1"/>
                </a:solidFill>
              </a:rPr>
              <a:t>. </a:t>
            </a:r>
            <a:r>
              <a:rPr lang="ko-KR" altLang="en-US" b="1" dirty="0" smtClean="0">
                <a:solidFill>
                  <a:schemeClr val="tx1"/>
                </a:solidFill>
              </a:rPr>
              <a:t>대안 수립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08" y="1480079"/>
            <a:ext cx="5301192" cy="236802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171" y="1494569"/>
            <a:ext cx="6101929" cy="4833002"/>
          </a:xfrm>
          <a:prstGeom prst="rect">
            <a:avLst/>
          </a:prstGeom>
        </p:spPr>
      </p:pic>
      <p:sp>
        <p:nvSpPr>
          <p:cNvPr id="19" name="부제목 2"/>
          <p:cNvSpPr>
            <a:spLocks noGrp="1"/>
          </p:cNvSpPr>
          <p:nvPr>
            <p:ph type="subTitle" idx="1"/>
          </p:nvPr>
        </p:nvSpPr>
        <p:spPr>
          <a:xfrm>
            <a:off x="711197" y="5566303"/>
            <a:ext cx="1127128" cy="45349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1600" b="1" dirty="0" smtClean="0"/>
              <a:t>Hungry</a:t>
            </a:r>
            <a:endParaRPr lang="ko-KR" altLang="en-US" sz="1600" b="1" dirty="0"/>
          </a:p>
        </p:txBody>
      </p:sp>
      <p:sp>
        <p:nvSpPr>
          <p:cNvPr id="23" name="부제목 2"/>
          <p:cNvSpPr txBox="1">
            <a:spLocks/>
          </p:cNvSpPr>
          <p:nvPr/>
        </p:nvSpPr>
        <p:spPr>
          <a:xfrm>
            <a:off x="381526" y="4450819"/>
            <a:ext cx="5089420" cy="949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b="1" dirty="0" smtClean="0"/>
              <a:t>■ 아기의 울음소리를 </a:t>
            </a:r>
            <a:r>
              <a:rPr lang="en-US" altLang="ko-KR" sz="2000" b="1" dirty="0" smtClean="0"/>
              <a:t>5</a:t>
            </a:r>
            <a:r>
              <a:rPr lang="ko-KR" altLang="en-US" sz="2000" b="1" dirty="0" smtClean="0"/>
              <a:t>가지로 분류</a:t>
            </a:r>
            <a:endParaRPr lang="en-US" altLang="ko-KR" sz="2000" b="1" dirty="0" smtClean="0"/>
          </a:p>
          <a:p>
            <a:r>
              <a:rPr lang="en-US" altLang="ko-KR" sz="2000" b="1" dirty="0" smtClean="0">
                <a:sym typeface="Wingdings" panose="05000000000000000000" pitchFamily="2" charset="2"/>
              </a:rPr>
              <a:t> </a:t>
            </a:r>
            <a:r>
              <a:rPr lang="ko-KR" altLang="en-US" sz="2000" b="1" dirty="0" smtClean="0">
                <a:sym typeface="Wingdings" panose="05000000000000000000" pitchFamily="2" charset="2"/>
              </a:rPr>
              <a:t>서로 다른 주파수를 보임</a:t>
            </a:r>
            <a:r>
              <a:rPr lang="ko-KR" altLang="en-US" sz="2000" b="1" dirty="0" smtClean="0"/>
              <a:t> </a:t>
            </a:r>
            <a:endParaRPr lang="ko-KR" altLang="en-US" sz="2000" b="1" dirty="0"/>
          </a:p>
        </p:txBody>
      </p:sp>
      <p:sp>
        <p:nvSpPr>
          <p:cNvPr id="27" name="부제목 2"/>
          <p:cNvSpPr txBox="1">
            <a:spLocks/>
          </p:cNvSpPr>
          <p:nvPr/>
        </p:nvSpPr>
        <p:spPr>
          <a:xfrm>
            <a:off x="2133600" y="5566303"/>
            <a:ext cx="1847850" cy="4534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1" dirty="0" smtClean="0"/>
              <a:t>Uncomfortable</a:t>
            </a:r>
            <a:endParaRPr lang="ko-KR" altLang="en-US" sz="1600" b="1" dirty="0"/>
          </a:p>
        </p:txBody>
      </p:sp>
      <p:sp>
        <p:nvSpPr>
          <p:cNvPr id="31" name="부제목 2"/>
          <p:cNvSpPr txBox="1">
            <a:spLocks/>
          </p:cNvSpPr>
          <p:nvPr/>
        </p:nvSpPr>
        <p:spPr>
          <a:xfrm>
            <a:off x="4174064" y="5566303"/>
            <a:ext cx="1150411" cy="4534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1" dirty="0" smtClean="0"/>
              <a:t>Burp</a:t>
            </a:r>
            <a:endParaRPr lang="ko-KR" altLang="en-US" sz="1600" b="1" dirty="0"/>
          </a:p>
        </p:txBody>
      </p:sp>
      <p:sp>
        <p:nvSpPr>
          <p:cNvPr id="32" name="부제목 2"/>
          <p:cNvSpPr txBox="1">
            <a:spLocks/>
          </p:cNvSpPr>
          <p:nvPr/>
        </p:nvSpPr>
        <p:spPr>
          <a:xfrm>
            <a:off x="711198" y="6142298"/>
            <a:ext cx="1127128" cy="4534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1" dirty="0" smtClean="0"/>
              <a:t>Pain</a:t>
            </a:r>
            <a:endParaRPr lang="ko-KR" altLang="en-US" sz="1600" b="1" dirty="0"/>
          </a:p>
        </p:txBody>
      </p:sp>
      <p:sp>
        <p:nvSpPr>
          <p:cNvPr id="34" name="부제목 2"/>
          <p:cNvSpPr txBox="1">
            <a:spLocks/>
          </p:cNvSpPr>
          <p:nvPr/>
        </p:nvSpPr>
        <p:spPr>
          <a:xfrm>
            <a:off x="2147355" y="6132773"/>
            <a:ext cx="1834095" cy="4534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b="1" dirty="0" smtClean="0"/>
              <a:t>Sleepy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9299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299508" y="976842"/>
            <a:ext cx="1167553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299508" y="330200"/>
            <a:ext cx="11675534" cy="52493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/>
                </a:solidFill>
              </a:rPr>
              <a:t>3</a:t>
            </a:r>
            <a:r>
              <a:rPr lang="en-US" altLang="ko-KR" b="1" dirty="0" smtClean="0">
                <a:solidFill>
                  <a:schemeClr val="tx1"/>
                </a:solidFill>
              </a:rPr>
              <a:t>. </a:t>
            </a:r>
            <a:r>
              <a:rPr lang="ko-KR" altLang="en-US" b="1" dirty="0" smtClean="0">
                <a:solidFill>
                  <a:schemeClr val="tx1"/>
                </a:solidFill>
              </a:rPr>
              <a:t>대안 수립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650144" y="1437322"/>
            <a:ext cx="10983056" cy="40744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sz="2000" b="1" dirty="0" smtClean="0"/>
              <a:t>갑자기 드는 의문 </a:t>
            </a:r>
            <a:r>
              <a:rPr lang="en-US" altLang="ko-KR" sz="2000" b="1" dirty="0" smtClean="0"/>
              <a:t>: 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1" dirty="0" smtClean="0"/>
              <a:t>학습을 시키려면 사람이 </a:t>
            </a:r>
            <a:endParaRPr lang="en-US" altLang="ko-KR" sz="2000" b="1" dirty="0" smtClean="0"/>
          </a:p>
          <a:p>
            <a:pPr algn="l">
              <a:lnSpc>
                <a:spcPct val="150000"/>
              </a:lnSpc>
            </a:pPr>
            <a:r>
              <a:rPr lang="en-US" altLang="ko-KR" sz="2000" b="1" dirty="0" smtClean="0">
                <a:solidFill>
                  <a:srgbClr val="FF0000"/>
                </a:solidFill>
              </a:rPr>
              <a:t>[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이 울음소리는 아파서 내는 울음소리야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~]</a:t>
            </a:r>
          </a:p>
          <a:p>
            <a:pPr algn="l">
              <a:lnSpc>
                <a:spcPct val="150000"/>
              </a:lnSpc>
            </a:pPr>
            <a:r>
              <a:rPr lang="en-US" altLang="ko-KR" sz="2000" b="1" dirty="0">
                <a:solidFill>
                  <a:srgbClr val="FF0000"/>
                </a:solidFill>
              </a:rPr>
              <a:t>[</a:t>
            </a:r>
            <a:r>
              <a:rPr lang="ko-KR" altLang="en-US" sz="2000" b="1" dirty="0">
                <a:solidFill>
                  <a:srgbClr val="FF0000"/>
                </a:solidFill>
              </a:rPr>
              <a:t>이 울음소리는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배고파서 </a:t>
            </a:r>
            <a:r>
              <a:rPr lang="ko-KR" altLang="en-US" sz="2000" b="1" dirty="0">
                <a:solidFill>
                  <a:srgbClr val="FF0000"/>
                </a:solidFill>
              </a:rPr>
              <a:t>내는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울음소리야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~]</a:t>
            </a:r>
            <a:endParaRPr lang="en-US" altLang="ko-KR" sz="2000" b="1" dirty="0">
              <a:solidFill>
                <a:srgbClr val="FF0000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b="1" dirty="0" smtClean="0"/>
              <a:t>…</a:t>
            </a:r>
            <a:r>
              <a:rPr lang="ko-KR" altLang="en-US" sz="2000" b="1" dirty="0" smtClean="0"/>
              <a:t>라고 학습을 시켜야 하는데 이게 아파서 내는 울음소리</a:t>
            </a:r>
            <a:r>
              <a:rPr lang="en-US" altLang="ko-KR" sz="2000" b="1" dirty="0" smtClean="0"/>
              <a:t>,</a:t>
            </a:r>
            <a:r>
              <a:rPr lang="ko-KR" altLang="en-US" sz="2000" b="1" dirty="0" smtClean="0"/>
              <a:t> 배고파서 내는 울음소리라고 </a:t>
            </a:r>
            <a:endParaRPr lang="en-US" altLang="ko-KR" sz="2000" b="1" dirty="0" smtClean="0"/>
          </a:p>
          <a:p>
            <a:pPr algn="l">
              <a:lnSpc>
                <a:spcPct val="150000"/>
              </a:lnSpc>
            </a:pPr>
            <a:r>
              <a:rPr lang="ko-KR" altLang="en-US" sz="2000" b="1" dirty="0" smtClean="0"/>
              <a:t>어떻게 확신을 하지</a:t>
            </a:r>
            <a:r>
              <a:rPr lang="en-US" altLang="ko-KR" sz="2000" b="1" dirty="0" smtClean="0"/>
              <a:t>?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어떻게 알지</a:t>
            </a:r>
            <a:r>
              <a:rPr lang="en-US" altLang="ko-KR" sz="2000" b="1" dirty="0" smtClean="0"/>
              <a:t>? </a:t>
            </a:r>
            <a:r>
              <a:rPr lang="ko-KR" altLang="en-US" sz="2000" b="1" dirty="0" smtClean="0"/>
              <a:t>그냥 추측</a:t>
            </a:r>
            <a:r>
              <a:rPr lang="en-US" altLang="ko-KR" sz="2000" b="1" dirty="0" smtClean="0"/>
              <a:t>?) 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1" dirty="0" smtClean="0"/>
              <a:t>이건 아기가 아니고서는 제 </a:t>
            </a:r>
            <a:r>
              <a:rPr lang="en-US" altLang="ko-KR" sz="2000" b="1" dirty="0" smtClean="0"/>
              <a:t>3</a:t>
            </a:r>
            <a:r>
              <a:rPr lang="ko-KR" altLang="en-US" sz="2000" b="1" dirty="0" smtClean="0"/>
              <a:t>자가 알 수 있는 것이 아닌데</a:t>
            </a:r>
            <a:r>
              <a:rPr lang="en-US" altLang="ko-KR" sz="2000" b="1" dirty="0" smtClean="0"/>
              <a:t>?</a:t>
            </a:r>
          </a:p>
          <a:p>
            <a:pPr algn="l">
              <a:lnSpc>
                <a:spcPct val="150000"/>
              </a:lnSpc>
            </a:pPr>
            <a:r>
              <a:rPr lang="ko-KR" altLang="en-US" sz="2000" b="1" dirty="0" smtClean="0"/>
              <a:t>강아지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고양이와 같이 명백히 알 수 있는 것이 아닌데</a:t>
            </a:r>
            <a:r>
              <a:rPr lang="en-US" altLang="ko-KR" sz="2000" b="1" dirty="0" smtClean="0"/>
              <a:t>?</a:t>
            </a:r>
            <a:r>
              <a:rPr lang="ko-KR" altLang="en-US" sz="2000" b="1" dirty="0" smtClean="0"/>
              <a:t> </a:t>
            </a:r>
            <a:r>
              <a:rPr lang="ko-KR" altLang="en-US" sz="2000" b="1" dirty="0" smtClean="0"/>
              <a:t> 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2785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269</Words>
  <Application>Microsoft Office PowerPoint</Application>
  <PresentationFormat>와이드스크린</PresentationFormat>
  <Paragraphs>56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Wingdings</vt:lpstr>
      <vt:lpstr>Office 테마</vt:lpstr>
      <vt:lpstr>당신밖에 모르는 친구….  여러분은 그 친구에 대해  얼마나 알고 계신가요?</vt:lpstr>
      <vt:lpstr>PowerPoint 프레젠테이션</vt:lpstr>
      <vt:lpstr>PowerPoint 프레젠테이션</vt:lpstr>
      <vt:lpstr>PowerPoint 프레젠테이션</vt:lpstr>
      <vt:lpstr>PowerPoint 프레젠테이션</vt:lpstr>
      <vt:lpstr>              - 외형적인 부분에 치우쳐 커지고 있는 애견시장 - 애견을 제대로 이해하고 인식하려는 노력은 부족    (Bark Sound Recognition에 대한 성공 비즈니스 부재) 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당신만을 아는 친구에 대해 얼마나 알고 계신가요?</dc:title>
  <dc:creator>user</dc:creator>
  <cp:lastModifiedBy>user</cp:lastModifiedBy>
  <cp:revision>79</cp:revision>
  <dcterms:created xsi:type="dcterms:W3CDTF">2018-09-05T10:11:19Z</dcterms:created>
  <dcterms:modified xsi:type="dcterms:W3CDTF">2018-09-05T12:56:24Z</dcterms:modified>
</cp:coreProperties>
</file>

<file path=docProps/thumbnail.jpeg>
</file>